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71" r:id="rId15"/>
    <p:sldId id="273" r:id="rId16"/>
    <p:sldId id="268" r:id="rId17"/>
    <p:sldId id="269" r:id="rId18"/>
  </p:sldIdLst>
  <p:sldSz cx="18288000" cy="10287000"/>
  <p:notesSz cx="6858000" cy="9144000"/>
  <p:embeddedFontLst>
    <p:embeddedFont>
      <p:font typeface="Agency FB" panose="020B0503020202020204" pitchFamily="34" charset="0"/>
      <p:regular r:id="rId20"/>
      <p:bold r:id="rId21"/>
    </p:embeddedFont>
    <p:embeddedFont>
      <p:font typeface="Amasis MT Pro" panose="02040504050005020304" pitchFamily="18" charset="0"/>
      <p:regular r:id="rId22"/>
      <p:bold r:id="rId23"/>
      <p:italic r:id="rId24"/>
      <p:boldItalic r:id="rId25"/>
    </p:embeddedFont>
    <p:embeddedFont>
      <p:font typeface="Arimo" panose="020B0604020202020204" charset="0"/>
      <p:regular r:id="rId26"/>
    </p:embeddedFont>
    <p:embeddedFont>
      <p:font typeface="Arimo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Classic" panose="020B0604020202020204" charset="0"/>
      <p:regular r:id="rId32"/>
    </p:embeddedFont>
    <p:embeddedFont>
      <p:font typeface="Montserrat Classic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050"/>
    <a:srgbClr val="87AC44"/>
    <a:srgbClr val="1DD3A3"/>
    <a:srgbClr val="1A9667"/>
    <a:srgbClr val="3AE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07EF1-E2A1-4022-96D8-7049B96D3152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69950-669B-4C57-8E1B-DD6A80D6D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15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69950-669B-4C57-8E1B-DD6A80D6DE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elcocustomerchurn--bml.streamlit.app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svg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54A050"/>
            </a:gs>
            <a:gs pos="6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380BF8F-5EDC-4BCE-B360-D220C59197F4}"/>
              </a:ext>
            </a:extLst>
          </p:cNvPr>
          <p:cNvGrpSpPr/>
          <p:nvPr/>
        </p:nvGrpSpPr>
        <p:grpSpPr>
          <a:xfrm>
            <a:off x="11430000" y="0"/>
            <a:ext cx="8595360" cy="11155680"/>
            <a:chOff x="11537211" y="-692002"/>
            <a:chExt cx="7856041" cy="10084534"/>
          </a:xfr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1000"/>
                      </a14:imgEffect>
                    </a14:imgLayer>
                  </a14:imgProps>
                </a:ext>
              </a:extLst>
            </a:blip>
            <a:srcRect/>
            <a:stretch>
              <a:fillRect r="-33000"/>
            </a:stretch>
          </a:blipFill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16E3ACB2-9F69-489B-9596-FEE918014D62}"/>
                </a:ext>
              </a:extLst>
            </p:cNvPr>
            <p:cNvSpPr/>
            <p:nvPr/>
          </p:nvSpPr>
          <p:spPr>
            <a:xfrm rot="16200000">
              <a:off x="11461011" y="2649721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641958C-D971-44E9-837C-8138DCB36010}"/>
                </a:ext>
              </a:extLst>
            </p:cNvPr>
            <p:cNvSpPr/>
            <p:nvPr/>
          </p:nvSpPr>
          <p:spPr>
            <a:xfrm rot="16200000">
              <a:off x="12511862" y="1029143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AD4673BA-0E48-4637-9A7C-C2D39EF85553}"/>
                </a:ext>
              </a:extLst>
            </p:cNvPr>
            <p:cNvSpPr/>
            <p:nvPr/>
          </p:nvSpPr>
          <p:spPr>
            <a:xfrm rot="16200000">
              <a:off x="12485281" y="4248149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2954AC08-712A-4020-9FAF-F237EB5DB334}"/>
                </a:ext>
              </a:extLst>
            </p:cNvPr>
            <p:cNvSpPr/>
            <p:nvPr/>
          </p:nvSpPr>
          <p:spPr>
            <a:xfrm rot="16200000">
              <a:off x="14424838" y="7442789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F299A23E-1F1F-4FBD-91B7-D2C043B1979B}"/>
                </a:ext>
              </a:extLst>
            </p:cNvPr>
            <p:cNvSpPr/>
            <p:nvPr/>
          </p:nvSpPr>
          <p:spPr>
            <a:xfrm rot="16200000">
              <a:off x="15436260" y="5850565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71111739-B524-401D-9E0C-C9780A813B42}"/>
                </a:ext>
              </a:extLst>
            </p:cNvPr>
            <p:cNvSpPr/>
            <p:nvPr/>
          </p:nvSpPr>
          <p:spPr>
            <a:xfrm rot="16200000">
              <a:off x="16424942" y="4248148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6D087526-39EC-409C-9E5C-9D68DDA2A3B8}"/>
                </a:ext>
              </a:extLst>
            </p:cNvPr>
            <p:cNvSpPr/>
            <p:nvPr/>
          </p:nvSpPr>
          <p:spPr>
            <a:xfrm rot="16200000">
              <a:off x="13510438" y="5822211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4DCD3C7B-B36A-47DD-A839-0189F86D0977}"/>
                </a:ext>
              </a:extLst>
            </p:cNvPr>
            <p:cNvSpPr/>
            <p:nvPr/>
          </p:nvSpPr>
          <p:spPr>
            <a:xfrm rot="16200000">
              <a:off x="13399681" y="2674088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138C08AC-060B-4BEE-B6F7-1FF01B3D3FE8}"/>
                </a:ext>
              </a:extLst>
            </p:cNvPr>
            <p:cNvSpPr/>
            <p:nvPr/>
          </p:nvSpPr>
          <p:spPr>
            <a:xfrm rot="16200000">
              <a:off x="14478000" y="4201633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0CCF32B7-29C3-4BEE-B83D-85A63311D396}"/>
                </a:ext>
              </a:extLst>
            </p:cNvPr>
            <p:cNvSpPr/>
            <p:nvPr/>
          </p:nvSpPr>
          <p:spPr>
            <a:xfrm rot="16200000">
              <a:off x="15445562" y="2628900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CB4A6E1-00B5-4015-BA3B-1E845B4589D5}"/>
                </a:ext>
              </a:extLst>
            </p:cNvPr>
            <p:cNvSpPr/>
            <p:nvPr/>
          </p:nvSpPr>
          <p:spPr>
            <a:xfrm rot="16200000">
              <a:off x="14504581" y="1070344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05174008-8F43-4A3A-A07A-9294C3D1FE5B}"/>
                </a:ext>
              </a:extLst>
            </p:cNvPr>
            <p:cNvSpPr/>
            <p:nvPr/>
          </p:nvSpPr>
          <p:spPr>
            <a:xfrm rot="16200000">
              <a:off x="11544300" y="5868726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DE299B02-C5E0-4B6C-AFA7-074F2F6C72A0}"/>
                </a:ext>
              </a:extLst>
            </p:cNvPr>
            <p:cNvSpPr/>
            <p:nvPr/>
          </p:nvSpPr>
          <p:spPr>
            <a:xfrm rot="16200000">
              <a:off x="16493534" y="1070344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CE1503A8-7B31-4FC2-BA08-06F3DA52D01D}"/>
                </a:ext>
              </a:extLst>
            </p:cNvPr>
            <p:cNvSpPr/>
            <p:nvPr/>
          </p:nvSpPr>
          <p:spPr>
            <a:xfrm rot="16200000">
              <a:off x="12542876" y="7429057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CFA11364-91AF-4E68-8A0F-4EB0F01EE3D0}"/>
                </a:ext>
              </a:extLst>
            </p:cNvPr>
            <p:cNvSpPr/>
            <p:nvPr/>
          </p:nvSpPr>
          <p:spPr>
            <a:xfrm rot="16200000">
              <a:off x="16333381" y="7487532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0F020101-1FCE-4C7E-A5AC-B52B4705837D}"/>
                </a:ext>
              </a:extLst>
            </p:cNvPr>
            <p:cNvSpPr/>
            <p:nvPr/>
          </p:nvSpPr>
          <p:spPr>
            <a:xfrm rot="16200000">
              <a:off x="15506922" y="-509034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F45A3B79-F8C4-46BF-9689-8A07E510C3E5}"/>
                </a:ext>
              </a:extLst>
            </p:cNvPr>
            <p:cNvSpPr/>
            <p:nvPr/>
          </p:nvSpPr>
          <p:spPr>
            <a:xfrm rot="16200000">
              <a:off x="13547650" y="-567516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0E557595-6235-4046-89BF-2E110A5DA851}"/>
                </a:ext>
              </a:extLst>
            </p:cNvPr>
            <p:cNvSpPr/>
            <p:nvPr/>
          </p:nvSpPr>
          <p:spPr>
            <a:xfrm rot="16200000">
              <a:off x="17407934" y="5900846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82294F65-C2FC-46B4-B07C-D5F25140641C}"/>
                </a:ext>
              </a:extLst>
            </p:cNvPr>
            <p:cNvSpPr/>
            <p:nvPr/>
          </p:nvSpPr>
          <p:spPr>
            <a:xfrm rot="16200000">
              <a:off x="17385121" y="2679181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0CAF7B1-8800-4927-B502-986C6371D834}"/>
                </a:ext>
              </a:extLst>
            </p:cNvPr>
            <p:cNvSpPr/>
            <p:nvPr/>
          </p:nvSpPr>
          <p:spPr>
            <a:xfrm rot="16200000">
              <a:off x="11620275" y="-615802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1ECFC110-DF41-4D00-BDA2-25C9929BAE3C}"/>
                </a:ext>
              </a:extLst>
            </p:cNvPr>
            <p:cNvSpPr/>
            <p:nvPr/>
          </p:nvSpPr>
          <p:spPr>
            <a:xfrm rot="16200000">
              <a:off x="17488252" y="-509034"/>
              <a:ext cx="1981200" cy="1828800"/>
            </a:xfrm>
            <a:prstGeom prst="hexagon">
              <a:avLst/>
            </a:prstGeom>
            <a:grpFill/>
            <a:scene3d>
              <a:camera prst="orthographicFront"/>
              <a:lightRig rig="threePt" dir="t"/>
            </a:scene3d>
            <a:sp3d prstMaterial="powder">
              <a:bevelT w="50800" h="1016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A5117C8-3136-44B3-9CAD-21AAE97DC696}"/>
              </a:ext>
            </a:extLst>
          </p:cNvPr>
          <p:cNvSpPr txBox="1"/>
          <p:nvPr/>
        </p:nvSpPr>
        <p:spPr>
          <a:xfrm>
            <a:off x="709745" y="1490112"/>
            <a:ext cx="963904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002060"/>
                </a:solidFill>
                <a:latin typeface="Agency FB" panose="020B0503020202020204" pitchFamily="34" charset="0"/>
              </a:rPr>
              <a:t>CUSTOMER CHURN PREDICTION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8A70D7-45F7-4022-B943-B6A484536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561" y="955255"/>
            <a:ext cx="2496061" cy="2466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3337239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978476">
            <a:off x="11938387" y="-331890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4" y="0"/>
                </a:lnTo>
                <a:lnTo>
                  <a:pt x="3889774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29822" y="-450102"/>
            <a:ext cx="6707003" cy="11487702"/>
            <a:chOff x="0" y="0"/>
            <a:chExt cx="6005834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6008628" cy="10286873"/>
            </a:xfrm>
            <a:custGeom>
              <a:avLst/>
              <a:gdLst/>
              <a:ahLst/>
              <a:cxnLst/>
              <a:rect l="l" t="t" r="r" b="b"/>
              <a:pathLst>
                <a:path w="6008628" h="10286873">
                  <a:moveTo>
                    <a:pt x="6008628" y="10251440"/>
                  </a:moveTo>
                  <a:cubicBezTo>
                    <a:pt x="6008628" y="10284587"/>
                    <a:pt x="6001181" y="10286873"/>
                    <a:pt x="5981765" y="10286873"/>
                  </a:cubicBezTo>
                  <a:cubicBezTo>
                    <a:pt x="3989041" y="10286238"/>
                    <a:pt x="1996405" y="10286238"/>
                    <a:pt x="3681" y="10286238"/>
                  </a:cubicBezTo>
                  <a:cubicBezTo>
                    <a:pt x="0" y="10272395"/>
                    <a:pt x="5276" y="10259822"/>
                    <a:pt x="7316" y="10246995"/>
                  </a:cubicBezTo>
                  <a:cubicBezTo>
                    <a:pt x="94908" y="9685401"/>
                    <a:pt x="182589" y="9123934"/>
                    <a:pt x="270447" y="8562467"/>
                  </a:cubicBezTo>
                  <a:cubicBezTo>
                    <a:pt x="395718" y="7761986"/>
                    <a:pt x="521255" y="6961632"/>
                    <a:pt x="646438" y="6161151"/>
                  </a:cubicBezTo>
                  <a:cubicBezTo>
                    <a:pt x="801054" y="5172583"/>
                    <a:pt x="955316" y="4184015"/>
                    <a:pt x="1109843" y="3195574"/>
                  </a:cubicBezTo>
                  <a:cubicBezTo>
                    <a:pt x="1266854" y="2191385"/>
                    <a:pt x="1423952" y="1187323"/>
                    <a:pt x="1581406" y="183261"/>
                  </a:cubicBezTo>
                  <a:cubicBezTo>
                    <a:pt x="1590980" y="122174"/>
                    <a:pt x="1597098" y="59690"/>
                    <a:pt x="1612613" y="635"/>
                  </a:cubicBezTo>
                  <a:cubicBezTo>
                    <a:pt x="3069056" y="635"/>
                    <a:pt x="4525500" y="635"/>
                    <a:pt x="5981943" y="0"/>
                  </a:cubicBezTo>
                  <a:cubicBezTo>
                    <a:pt x="6001713" y="0"/>
                    <a:pt x="6008451" y="3429"/>
                    <a:pt x="6008451" y="35814"/>
                  </a:cubicBezTo>
                  <a:cubicBezTo>
                    <a:pt x="6007919" y="3441065"/>
                    <a:pt x="6007919" y="6846316"/>
                    <a:pt x="6008628" y="10251440"/>
                  </a:cubicBezTo>
                  <a:close/>
                </a:path>
              </a:pathLst>
            </a:custGeom>
            <a:solidFill>
              <a:srgbClr val="052A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3092294" y="-1200702"/>
            <a:ext cx="5807536" cy="11487702"/>
            <a:chOff x="0" y="0"/>
            <a:chExt cx="5200400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5203194" cy="10286873"/>
            </a:xfrm>
            <a:custGeom>
              <a:avLst/>
              <a:gdLst/>
              <a:ahLst/>
              <a:cxnLst/>
              <a:rect l="l" t="t" r="r" b="b"/>
              <a:pathLst>
                <a:path w="5203194" h="10286873">
                  <a:moveTo>
                    <a:pt x="5203194" y="10251440"/>
                  </a:moveTo>
                  <a:cubicBezTo>
                    <a:pt x="5203194" y="10284587"/>
                    <a:pt x="5196745" y="10286873"/>
                    <a:pt x="5179933" y="10286873"/>
                  </a:cubicBezTo>
                  <a:cubicBezTo>
                    <a:pt x="3454450" y="10286238"/>
                    <a:pt x="1729044" y="10286238"/>
                    <a:pt x="3562" y="10286238"/>
                  </a:cubicBezTo>
                  <a:cubicBezTo>
                    <a:pt x="0" y="10272395"/>
                    <a:pt x="4944" y="10259822"/>
                    <a:pt x="6709" y="10246995"/>
                  </a:cubicBezTo>
                  <a:cubicBezTo>
                    <a:pt x="82555" y="9685401"/>
                    <a:pt x="158477" y="9123934"/>
                    <a:pt x="234552" y="8562467"/>
                  </a:cubicBezTo>
                  <a:cubicBezTo>
                    <a:pt x="343024" y="7761986"/>
                    <a:pt x="451725" y="6961632"/>
                    <a:pt x="560120" y="6161151"/>
                  </a:cubicBezTo>
                  <a:cubicBezTo>
                    <a:pt x="694001" y="5172583"/>
                    <a:pt x="827574" y="4184015"/>
                    <a:pt x="961379" y="3195574"/>
                  </a:cubicBezTo>
                  <a:cubicBezTo>
                    <a:pt x="1097332" y="2191385"/>
                    <a:pt x="1233363" y="1187323"/>
                    <a:pt x="1369700" y="183261"/>
                  </a:cubicBezTo>
                  <a:cubicBezTo>
                    <a:pt x="1377991" y="122174"/>
                    <a:pt x="1383288" y="59690"/>
                    <a:pt x="1396722" y="635"/>
                  </a:cubicBezTo>
                  <a:cubicBezTo>
                    <a:pt x="2657844" y="635"/>
                    <a:pt x="3918965" y="635"/>
                    <a:pt x="5180087" y="0"/>
                  </a:cubicBezTo>
                  <a:cubicBezTo>
                    <a:pt x="5197206" y="0"/>
                    <a:pt x="5203040" y="3429"/>
                    <a:pt x="5203040" y="35814"/>
                  </a:cubicBezTo>
                  <a:cubicBezTo>
                    <a:pt x="5202579" y="3441065"/>
                    <a:pt x="5202579" y="6846316"/>
                    <a:pt x="5203194" y="10251440"/>
                  </a:cubicBez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l="-21251" t="1" r="-181819" b="-208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05262" y="395997"/>
            <a:ext cx="8994130" cy="19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15"/>
              </a:lnSpc>
              <a:spcBef>
                <a:spcPct val="0"/>
              </a:spcBef>
            </a:pPr>
            <a:r>
              <a:rPr lang="en-US" sz="6346" b="1" spc="228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LEARNING ALGORITHMS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9028" y="3538575"/>
            <a:ext cx="10291437" cy="490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50" lvl="1" indent="-300975" algn="l">
              <a:lnSpc>
                <a:spcPct val="150000"/>
              </a:lnSpc>
              <a:buFont typeface="Arial"/>
              <a:buChar char="•"/>
            </a:pPr>
            <a:r>
              <a:rPr lang="en-US" sz="3600" spc="61" dirty="0">
                <a:solidFill>
                  <a:srgbClr val="2A2E3A"/>
                </a:solidFill>
                <a:ea typeface="Montserrat Classic"/>
                <a:cs typeface="Montserrat Classic"/>
                <a:sym typeface="Montserrat Classic"/>
              </a:rPr>
              <a:t>KNN (K-Nearest Neighbors)</a:t>
            </a:r>
          </a:p>
          <a:p>
            <a:pPr marL="601950" lvl="1" indent="-300975" algn="l">
              <a:lnSpc>
                <a:spcPct val="150000"/>
              </a:lnSpc>
              <a:buFont typeface="Arial"/>
              <a:buChar char="•"/>
            </a:pPr>
            <a:r>
              <a:rPr lang="en-US" sz="3600" spc="61" dirty="0">
                <a:solidFill>
                  <a:srgbClr val="2A2E3A"/>
                </a:solidFill>
                <a:ea typeface="Montserrat Classic"/>
                <a:cs typeface="Montserrat Classic"/>
                <a:sym typeface="Montserrat Classic"/>
              </a:rPr>
              <a:t>SVC( Support Vector Classifier)</a:t>
            </a:r>
          </a:p>
          <a:p>
            <a:pPr marL="601950" lvl="1" indent="-300975" algn="l">
              <a:lnSpc>
                <a:spcPct val="150000"/>
              </a:lnSpc>
              <a:buFont typeface="Arial"/>
              <a:buChar char="•"/>
            </a:pPr>
            <a:r>
              <a:rPr lang="en-US" sz="3600" spc="61" dirty="0">
                <a:solidFill>
                  <a:srgbClr val="2A2E3A"/>
                </a:solidFill>
                <a:ea typeface="Montserrat Classic"/>
                <a:cs typeface="Montserrat Classic"/>
                <a:sym typeface="Montserrat Classic"/>
              </a:rPr>
              <a:t>Logistic Regression</a:t>
            </a:r>
          </a:p>
          <a:p>
            <a:pPr marL="601950" lvl="1" indent="-300975" algn="l">
              <a:lnSpc>
                <a:spcPct val="150000"/>
              </a:lnSpc>
              <a:buFont typeface="Arial"/>
              <a:buChar char="•"/>
            </a:pPr>
            <a:r>
              <a:rPr lang="en-US" sz="3600" spc="61" dirty="0">
                <a:solidFill>
                  <a:srgbClr val="2A2E3A"/>
                </a:solidFill>
                <a:ea typeface="Montserrat Classic"/>
                <a:cs typeface="Montserrat Classic"/>
                <a:sym typeface="Montserrat Classic"/>
              </a:rPr>
              <a:t>Decision Tree Classifier</a:t>
            </a:r>
          </a:p>
          <a:p>
            <a:pPr marL="601950" lvl="1" indent="-300975">
              <a:lnSpc>
                <a:spcPct val="150000"/>
              </a:lnSpc>
              <a:buFont typeface="Arial"/>
              <a:buChar char="•"/>
            </a:pPr>
            <a:r>
              <a:rPr lang="en-US" sz="3600" spc="61" dirty="0">
                <a:solidFill>
                  <a:srgbClr val="2A2E3A"/>
                </a:solidFill>
              </a:rPr>
              <a:t>Random</a:t>
            </a:r>
            <a:r>
              <a:rPr lang="en-US" sz="3600" dirty="0"/>
              <a:t> </a:t>
            </a:r>
            <a:r>
              <a:rPr lang="en-US" sz="3600" spc="61" dirty="0">
                <a:solidFill>
                  <a:srgbClr val="2A2E3A"/>
                </a:solidFill>
              </a:rPr>
              <a:t>Forest</a:t>
            </a:r>
            <a:r>
              <a:rPr lang="en-US" sz="3600" dirty="0"/>
              <a:t> </a:t>
            </a:r>
            <a:r>
              <a:rPr lang="en-US" sz="3600" spc="61" dirty="0">
                <a:solidFill>
                  <a:srgbClr val="2A2E3A"/>
                </a:solidFill>
              </a:rPr>
              <a:t>Classifier</a:t>
            </a:r>
            <a:endParaRPr lang="en-US" sz="3600" spc="61" dirty="0">
              <a:solidFill>
                <a:srgbClr val="2A2E3A"/>
              </a:solidFill>
              <a:sym typeface="Montserrat Classic"/>
            </a:endParaRPr>
          </a:p>
          <a:p>
            <a:pPr marL="601950" lvl="1" indent="-300975" algn="l">
              <a:lnSpc>
                <a:spcPct val="150000"/>
              </a:lnSpc>
              <a:buFont typeface="Arial"/>
              <a:buChar char="•"/>
            </a:pPr>
            <a:r>
              <a:rPr lang="en-US" sz="3600" spc="61" dirty="0">
                <a:solidFill>
                  <a:srgbClr val="2A2E3A"/>
                </a:solidFill>
                <a:ea typeface="Montserrat Classic"/>
                <a:cs typeface="Montserrat Classic"/>
                <a:sym typeface="Montserrat Classic"/>
              </a:rPr>
              <a:t>Voting Classifier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4944330" y="-6134429"/>
            <a:ext cx="6449593" cy="9554097"/>
            <a:chOff x="0" y="0"/>
            <a:chExt cx="812800" cy="12040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04040"/>
            </a:xfrm>
            <a:custGeom>
              <a:avLst/>
              <a:gdLst/>
              <a:ahLst/>
              <a:cxnLst/>
              <a:rect l="l" t="t" r="r" b="b"/>
              <a:pathLst>
                <a:path w="812800" h="1204040">
                  <a:moveTo>
                    <a:pt x="0" y="0"/>
                  </a:moveTo>
                  <a:lnTo>
                    <a:pt x="609600" y="0"/>
                  </a:lnTo>
                  <a:lnTo>
                    <a:pt x="812800" y="602020"/>
                  </a:lnTo>
                  <a:lnTo>
                    <a:pt x="609600" y="1204040"/>
                  </a:lnTo>
                  <a:lnTo>
                    <a:pt x="0" y="1204040"/>
                  </a:lnTo>
                  <a:lnTo>
                    <a:pt x="203200" y="60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77800" y="-47625"/>
              <a:ext cx="558800" cy="1251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7898811" y="-973388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49798" y="5306241"/>
            <a:ext cx="2945028" cy="5777885"/>
            <a:chOff x="0" y="0"/>
            <a:chExt cx="406400" cy="797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79891" y="-800100"/>
            <a:ext cx="2743842" cy="5383177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930719" y="-373209"/>
            <a:ext cx="714563" cy="1401909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90483" y="-9525"/>
            <a:ext cx="1257181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7"/>
              </a:lnSpc>
              <a:spcBef>
                <a:spcPct val="0"/>
              </a:spcBef>
            </a:pPr>
            <a:r>
              <a:rPr lang="en-US" sz="6756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COMPARING THE MODELS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6813F3ED-D6AB-4D3D-AF7F-E7DCA8F894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6173471"/>
              </p:ext>
            </p:extLst>
          </p:nvPr>
        </p:nvGraphicFramePr>
        <p:xfrm>
          <a:off x="838202" y="1257300"/>
          <a:ext cx="16916400" cy="6788727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383280">
                  <a:extLst>
                    <a:ext uri="{9D8B030D-6E8A-4147-A177-3AD203B41FA5}">
                      <a16:colId xmlns:a16="http://schemas.microsoft.com/office/drawing/2014/main" val="3514520250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2013852309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3786725483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2572829005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4010660919"/>
                    </a:ext>
                  </a:extLst>
                </a:gridCol>
              </a:tblGrid>
              <a:tr h="678873"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Model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/>
                        <a:t>Accuracy</a:t>
                      </a:r>
                      <a:endParaRPr lang="en-GH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/>
                        <a:t>Precision</a:t>
                      </a:r>
                      <a:endParaRPr lang="en-GH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/>
                        <a:t>F1-Score</a:t>
                      </a:r>
                      <a:endParaRPr lang="en-GH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/>
                        <a:t>Recall</a:t>
                      </a:r>
                      <a:endParaRPr lang="en-GH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59815"/>
                  </a:ext>
                </a:extLst>
              </a:tr>
              <a:tr h="1188027">
                <a:tc>
                  <a:txBody>
                    <a:bodyPr/>
                    <a:lstStyle/>
                    <a:p>
                      <a:pPr lvl="0"/>
                      <a:r>
                        <a:rPr lang="en-US" sz="2400" b="1"/>
                        <a:t>KNN (K-Nearest Neighbor)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77.97%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43.58%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51.26%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62.21%</a:t>
                      </a:r>
                      <a:endParaRPr lang="en-GH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732267"/>
                  </a:ext>
                </a:extLst>
              </a:tr>
              <a:tr h="1188027">
                <a:tc>
                  <a:txBody>
                    <a:bodyPr/>
                    <a:lstStyle/>
                    <a:p>
                      <a:pPr lvl="0"/>
                      <a:r>
                        <a:rPr lang="en-US" sz="2400" b="1"/>
                        <a:t>SVC( Support Vector Classifier)</a:t>
                      </a:r>
                      <a:endParaRPr lang="en-GH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78.68%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45.72%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53.27%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63.80%</a:t>
                      </a:r>
                      <a:endParaRPr lang="en-GH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04897"/>
                  </a:ext>
                </a:extLst>
              </a:tr>
              <a:tr h="678873">
                <a:tc>
                  <a:txBody>
                    <a:bodyPr/>
                    <a:lstStyle/>
                    <a:p>
                      <a:pPr lvl="0"/>
                      <a:r>
                        <a:rPr lang="en-US" sz="2400" b="1"/>
                        <a:t>Logistic Regression</a:t>
                      </a:r>
                      <a:endParaRPr lang="en-GH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79.10%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63.99%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55.45%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48.93%</a:t>
                      </a:r>
                      <a:endParaRPr lang="en-GH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4567"/>
                  </a:ext>
                </a:extLst>
              </a:tr>
              <a:tr h="1188027">
                <a:tc>
                  <a:txBody>
                    <a:bodyPr/>
                    <a:lstStyle/>
                    <a:p>
                      <a:pPr lvl="0"/>
                      <a:r>
                        <a:rPr lang="en-US" sz="2400" b="1"/>
                        <a:t>Decision Tree Classifier</a:t>
                      </a:r>
                      <a:endParaRPr lang="en-GH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73.13%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48.93%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49.19%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49.46%</a:t>
                      </a:r>
                      <a:endParaRPr lang="en-GH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733087"/>
                  </a:ext>
                </a:extLst>
              </a:tr>
              <a:tr h="1188027"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Random Forest Classifier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72.42%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45.99%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46.99%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48.04%</a:t>
                      </a:r>
                      <a:endParaRPr lang="en-GH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269987"/>
                  </a:ext>
                </a:extLst>
              </a:tr>
              <a:tr h="678873"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Voting Classifier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77.04%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44.92%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50.99%</a:t>
                      </a:r>
                      <a:endParaRPr lang="en-GH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1" dirty="0"/>
                        <a:t>58.95%</a:t>
                      </a:r>
                      <a:endParaRPr lang="en-GH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20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7487498" y="-1001208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2768" y="5278420"/>
            <a:ext cx="2945028" cy="5777885"/>
            <a:chOff x="0" y="0"/>
            <a:chExt cx="406400" cy="797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15142" y="-634385"/>
            <a:ext cx="2743842" cy="5383177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930719" y="-373209"/>
            <a:ext cx="714563" cy="1401909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638800" y="266952"/>
            <a:ext cx="447661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7"/>
              </a:lnSpc>
              <a:spcBef>
                <a:spcPct val="0"/>
              </a:spcBef>
            </a:pPr>
            <a:r>
              <a:rPr lang="en-US" sz="6756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RESULTS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6311" y="2247900"/>
            <a:ext cx="15410200" cy="625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/>
            <a:r>
              <a:rPr lang="en-US" sz="4000" b="1" dirty="0"/>
              <a:t>Model Selection</a:t>
            </a:r>
            <a:r>
              <a:rPr lang="en-US" sz="4000" dirty="0"/>
              <a:t>:</a:t>
            </a:r>
          </a:p>
          <a:p>
            <a:pPr marL="0" lvl="0" indent="0" algn="just">
              <a:buNone/>
            </a:pPr>
            <a:r>
              <a:rPr lang="en-US" sz="4000" dirty="0"/>
              <a:t>Based on the evaluation metrics, the best-performing model is selected. The chosen model offers a moderate accuracy, precision, F1-score and recall.</a:t>
            </a:r>
          </a:p>
          <a:p>
            <a:pPr marL="0" lvl="0" indent="0" algn="just">
              <a:buNone/>
            </a:pPr>
            <a:endParaRPr lang="en-US" sz="4000" dirty="0"/>
          </a:p>
          <a:p>
            <a:pPr marL="0" lvl="0" indent="0" algn="just">
              <a:buNone/>
            </a:pPr>
            <a:r>
              <a:rPr lang="en-US" sz="4000" dirty="0"/>
              <a:t>The selected model( Logistic Regression with F1-score of 55.45%) provides  valuable insights into the factors contributing to customer churn and can be used to predict churn with moderate accuracy.</a:t>
            </a:r>
          </a:p>
          <a:p>
            <a:pPr algn="just">
              <a:lnSpc>
                <a:spcPts val="5413"/>
              </a:lnSpc>
            </a:pPr>
            <a:endParaRPr lang="en-US" sz="4000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5413"/>
              </a:lnSpc>
            </a:pPr>
            <a:endParaRPr lang="en-US" sz="4000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7441613" y="-1110434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3400" y="614102"/>
            <a:ext cx="9448800" cy="911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dirty="0">
                <a:sym typeface="Arimo"/>
              </a:rPr>
              <a:t> </a:t>
            </a:r>
            <a:endParaRPr lang="en-US" sz="3200" dirty="0">
              <a:sym typeface="Arimo"/>
            </a:endParaRPr>
          </a:p>
          <a:p>
            <a:pPr algn="just"/>
            <a:r>
              <a:rPr lang="en-US" sz="3200" dirty="0">
                <a:sym typeface="Arimo"/>
              </a:rPr>
              <a:t> </a:t>
            </a:r>
            <a:r>
              <a:rPr lang="en-US" sz="3200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RECOMMENDATIONS</a:t>
            </a:r>
          </a:p>
          <a:p>
            <a:pPr algn="just"/>
            <a:endParaRPr lang="en-US" sz="3200" dirty="0">
              <a:sym typeface="Arimo"/>
            </a:endParaRPr>
          </a:p>
          <a:p>
            <a:pPr algn="just"/>
            <a:r>
              <a:rPr lang="en-US" sz="3200" dirty="0">
                <a:sym typeface="Arimo"/>
              </a:rPr>
              <a:t>Promote Long-Term Contracts: Encourage yearly contracts with incentives to improve customer retention. </a:t>
            </a:r>
          </a:p>
          <a:p>
            <a:pPr algn="just"/>
            <a:endParaRPr lang="en-US" sz="3200" dirty="0">
              <a:sym typeface="Arimo"/>
            </a:endParaRPr>
          </a:p>
          <a:p>
            <a:pPr algn="just"/>
            <a:r>
              <a:rPr lang="en-US" sz="3200" dirty="0">
                <a:sym typeface="Arimo"/>
              </a:rPr>
              <a:t>Enhance Customer Support: Improve satisfaction with proactive and personalized support.</a:t>
            </a:r>
          </a:p>
          <a:p>
            <a:pPr algn="just"/>
            <a:r>
              <a:rPr lang="en-US" sz="3200" dirty="0">
                <a:sym typeface="Arimo"/>
              </a:rPr>
              <a:t> </a:t>
            </a:r>
          </a:p>
          <a:p>
            <a:pPr algn="just"/>
            <a:r>
              <a:rPr lang="en-US" sz="3200" dirty="0">
                <a:sym typeface="Arimo"/>
              </a:rPr>
              <a:t>Offer Bundles: Bundle services to add value and increase loyalty. Flexible Payment Options: Offer a range of payment methods and encourage stable option</a:t>
            </a:r>
          </a:p>
          <a:p>
            <a:pPr algn="just"/>
            <a:endParaRPr lang="en-US" sz="3200" dirty="0">
              <a:sym typeface="Arimo"/>
            </a:endParaRPr>
          </a:p>
          <a:p>
            <a:pPr algn="just"/>
            <a:r>
              <a:rPr lang="en-US" sz="2800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LIMITATIONS</a:t>
            </a:r>
          </a:p>
          <a:p>
            <a:pPr algn="just"/>
            <a:r>
              <a:rPr lang="en-US" sz="3200" dirty="0">
                <a:sym typeface="Arimo"/>
              </a:rPr>
              <a:t>This dataset did not go through hyperparameter tuning and smoothing, and scores are lower than expected.</a:t>
            </a:r>
          </a:p>
          <a:p>
            <a:pPr algn="just"/>
            <a:endParaRPr lang="en-US" sz="3200" dirty="0">
              <a:sym typeface="Arimo"/>
            </a:endParaRPr>
          </a:p>
          <a:p>
            <a:pPr algn="just"/>
            <a:endParaRPr lang="en-US" sz="2800" dirty="0">
              <a:sym typeface="Arimo"/>
            </a:endParaRPr>
          </a:p>
          <a:p>
            <a:pPr algn="just"/>
            <a:endParaRPr lang="en-US" sz="2800" dirty="0">
              <a:sym typeface="Arim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77D24-F18D-4958-94FA-646C9A7F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02022"/>
            <a:ext cx="7910740" cy="8284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03503593-1741-446D-8B80-0B25EC9CFF8F}"/>
              </a:ext>
            </a:extLst>
          </p:cNvPr>
          <p:cNvGrpSpPr/>
          <p:nvPr/>
        </p:nvGrpSpPr>
        <p:grpSpPr>
          <a:xfrm>
            <a:off x="17145000" y="5291072"/>
            <a:ext cx="2945028" cy="5777885"/>
            <a:chOff x="0" y="0"/>
            <a:chExt cx="406400" cy="797321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30078DA-F772-4286-93D5-3CFBEAE8D451}"/>
                </a:ext>
              </a:extLst>
            </p:cNvPr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125EA7F6-7798-4396-ACCB-7DAB8910544F}"/>
                </a:ext>
              </a:extLst>
            </p:cNvPr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7487498" y="-1001208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2768" y="5278420"/>
            <a:ext cx="2945028" cy="5777885"/>
            <a:chOff x="0" y="0"/>
            <a:chExt cx="406400" cy="797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15142" y="-634385"/>
            <a:ext cx="2743842" cy="5383177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930719" y="-373209"/>
            <a:ext cx="714563" cy="1401909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17948" y="-27702"/>
            <a:ext cx="6616599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107"/>
              </a:lnSpc>
              <a:spcBef>
                <a:spcPct val="0"/>
              </a:spcBef>
            </a:pPr>
            <a:r>
              <a:rPr lang="en-US" sz="6756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CONCLSUION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AA7ED9-5E8E-41F4-B20A-14A9226F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65" y="1907464"/>
            <a:ext cx="8574565" cy="59943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3A6DBB-75ED-4982-80F0-4FEEE22FD762}"/>
              </a:ext>
            </a:extLst>
          </p:cNvPr>
          <p:cNvSpPr txBox="1"/>
          <p:nvPr/>
        </p:nvSpPr>
        <p:spPr>
          <a:xfrm>
            <a:off x="1442547" y="2705100"/>
            <a:ext cx="61348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At BML we have carried our own water, and learnt to value every drop.</a:t>
            </a:r>
          </a:p>
        </p:txBody>
      </p:sp>
    </p:spTree>
    <p:extLst>
      <p:ext uri="{BB962C8B-B14F-4D97-AF65-F5344CB8AC3E}">
        <p14:creationId xmlns:p14="http://schemas.microsoft.com/office/powerpoint/2010/main" val="232401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024668-BC9A-4E02-8F7D-E14164871038}"/>
              </a:ext>
            </a:extLst>
          </p:cNvPr>
          <p:cNvSpPr/>
          <p:nvPr/>
        </p:nvSpPr>
        <p:spPr>
          <a:xfrm rot="-10019606">
            <a:off x="17487498" y="-1001208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2A2CBD6-79C0-4056-B13A-6F2C8EDE9456}"/>
              </a:ext>
            </a:extLst>
          </p:cNvPr>
          <p:cNvGrpSpPr/>
          <p:nvPr/>
        </p:nvGrpSpPr>
        <p:grpSpPr>
          <a:xfrm>
            <a:off x="17172768" y="5278420"/>
            <a:ext cx="2945028" cy="5777885"/>
            <a:chOff x="0" y="0"/>
            <a:chExt cx="406400" cy="7973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F9881D9-D4ED-46D7-B76E-91E348502A2D}"/>
                </a:ext>
              </a:extLst>
            </p:cNvPr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AF08D3B-022E-43F2-9412-9397691BAC4B}"/>
                </a:ext>
              </a:extLst>
            </p:cNvPr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B80FE15-1776-4967-A0C7-D11A789B41EE}"/>
              </a:ext>
            </a:extLst>
          </p:cNvPr>
          <p:cNvGrpSpPr/>
          <p:nvPr/>
        </p:nvGrpSpPr>
        <p:grpSpPr>
          <a:xfrm>
            <a:off x="-1715142" y="-634385"/>
            <a:ext cx="2743842" cy="5383177"/>
            <a:chOff x="0" y="0"/>
            <a:chExt cx="406400" cy="7973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3DFE6A4-3D9A-4FBD-8F8F-22512DAC524F}"/>
                </a:ext>
              </a:extLst>
            </p:cNvPr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589C3F1-DB2C-4539-B39C-2937C71D9BD3}"/>
                </a:ext>
              </a:extLst>
            </p:cNvPr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5F1F983-4DD4-4967-B1E1-799D8661D777}"/>
              </a:ext>
            </a:extLst>
          </p:cNvPr>
          <p:cNvGrpSpPr/>
          <p:nvPr/>
        </p:nvGrpSpPr>
        <p:grpSpPr>
          <a:xfrm>
            <a:off x="17930719" y="-373209"/>
            <a:ext cx="714563" cy="1401909"/>
            <a:chOff x="0" y="0"/>
            <a:chExt cx="406400" cy="7973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8FDD21E-4821-4F19-810B-D4D2AD91F7DF}"/>
                </a:ext>
              </a:extLst>
            </p:cNvPr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3A07B1-7B22-42A7-B1A8-C51999F92428}"/>
                </a:ext>
              </a:extLst>
            </p:cNvPr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F626F1-B91C-4B12-A2B7-38DA255FE769}"/>
              </a:ext>
            </a:extLst>
          </p:cNvPr>
          <p:cNvSpPr txBox="1"/>
          <p:nvPr/>
        </p:nvSpPr>
        <p:spPr>
          <a:xfrm>
            <a:off x="741363" y="363559"/>
            <a:ext cx="575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masis MT Pro" panose="02040504050005020304" pitchFamily="18" charset="0"/>
              </a:rPr>
              <a:t>GOING LIVE</a:t>
            </a:r>
            <a:endParaRPr lang="en-US" sz="6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4E52B6-6BC8-4408-8286-0AAD4CB7FF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76" y="1520574"/>
            <a:ext cx="4808330" cy="51469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75D5694-E88F-45C7-8642-1B019A6A932D}"/>
              </a:ext>
            </a:extLst>
          </p:cNvPr>
          <p:cNvGrpSpPr/>
          <p:nvPr/>
        </p:nvGrpSpPr>
        <p:grpSpPr>
          <a:xfrm>
            <a:off x="8925427" y="0"/>
            <a:ext cx="10901803" cy="9791700"/>
            <a:chOff x="5152085" y="437535"/>
            <a:chExt cx="6853109" cy="6171976"/>
          </a:xfrm>
          <a:blipFill dpi="0" rotWithShape="1">
            <a:blip r:embed="rId5"/>
            <a:srcRect/>
            <a:stretch>
              <a:fillRect/>
            </a:stretch>
          </a:blipFill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E9E53C40-7B9C-4436-AD11-D0D440811CA5}"/>
                </a:ext>
              </a:extLst>
            </p:cNvPr>
            <p:cNvSpPr/>
            <p:nvPr/>
          </p:nvSpPr>
          <p:spPr>
            <a:xfrm>
              <a:off x="7334865" y="1042219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62E7E93D-8EDB-4852-BF38-405640FA0FD1}"/>
                </a:ext>
              </a:extLst>
            </p:cNvPr>
            <p:cNvSpPr/>
            <p:nvPr/>
          </p:nvSpPr>
          <p:spPr>
            <a:xfrm>
              <a:off x="8440994" y="1676958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5BE32273-7452-4B9C-9FC0-D98247116648}"/>
                </a:ext>
              </a:extLst>
            </p:cNvPr>
            <p:cNvSpPr/>
            <p:nvPr/>
          </p:nvSpPr>
          <p:spPr>
            <a:xfrm>
              <a:off x="8455743" y="437535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B2C8A096-6C8B-4D31-98A5-B46B71086554}"/>
                </a:ext>
              </a:extLst>
            </p:cNvPr>
            <p:cNvSpPr/>
            <p:nvPr/>
          </p:nvSpPr>
          <p:spPr>
            <a:xfrm>
              <a:off x="7334865" y="2286558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A52D8EB7-5316-4D43-A382-41EC2E545A64}"/>
                </a:ext>
              </a:extLst>
            </p:cNvPr>
            <p:cNvSpPr/>
            <p:nvPr/>
          </p:nvSpPr>
          <p:spPr>
            <a:xfrm>
              <a:off x="8440993" y="2918839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6FA620AE-29E1-4A98-910C-2878B02A362B}"/>
                </a:ext>
              </a:extLst>
            </p:cNvPr>
            <p:cNvSpPr/>
            <p:nvPr/>
          </p:nvSpPr>
          <p:spPr>
            <a:xfrm>
              <a:off x="9547123" y="2311697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6D32E1D7-7B06-47D3-8E8A-1CC510106107}"/>
                </a:ext>
              </a:extLst>
            </p:cNvPr>
            <p:cNvSpPr/>
            <p:nvPr/>
          </p:nvSpPr>
          <p:spPr>
            <a:xfrm>
              <a:off x="9547123" y="1072274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486EF4F9-C692-407E-B761-701A67DED3AF}"/>
                </a:ext>
              </a:extLst>
            </p:cNvPr>
            <p:cNvSpPr/>
            <p:nvPr/>
          </p:nvSpPr>
          <p:spPr>
            <a:xfrm>
              <a:off x="7334865" y="3525981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3E849112-DE42-459B-BA2F-5F1991276700}"/>
                </a:ext>
              </a:extLst>
            </p:cNvPr>
            <p:cNvSpPr/>
            <p:nvPr/>
          </p:nvSpPr>
          <p:spPr>
            <a:xfrm>
              <a:off x="8440992" y="4160720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3CA92D57-3833-441E-9105-21D80A9120BF}"/>
                </a:ext>
              </a:extLst>
            </p:cNvPr>
            <p:cNvSpPr/>
            <p:nvPr/>
          </p:nvSpPr>
          <p:spPr>
            <a:xfrm>
              <a:off x="9547119" y="3547545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D348883C-937A-4072-989A-43A20AF9D1F3}"/>
                </a:ext>
              </a:extLst>
            </p:cNvPr>
            <p:cNvSpPr/>
            <p:nvPr/>
          </p:nvSpPr>
          <p:spPr>
            <a:xfrm>
              <a:off x="8440991" y="5400143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58A6FE7-FFE4-4E6D-9A92-C094D6554E80}"/>
                </a:ext>
              </a:extLst>
            </p:cNvPr>
            <p:cNvSpPr/>
            <p:nvPr/>
          </p:nvSpPr>
          <p:spPr>
            <a:xfrm>
              <a:off x="7334865" y="4766912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981DF6B7-FE9A-4E4E-967F-0F1697C79BB2}"/>
                </a:ext>
              </a:extLst>
            </p:cNvPr>
            <p:cNvSpPr/>
            <p:nvPr/>
          </p:nvSpPr>
          <p:spPr>
            <a:xfrm>
              <a:off x="9547117" y="4793951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275B6AF9-0854-472A-8D45-38153C40CE46}"/>
                </a:ext>
              </a:extLst>
            </p:cNvPr>
            <p:cNvSpPr/>
            <p:nvPr/>
          </p:nvSpPr>
          <p:spPr>
            <a:xfrm>
              <a:off x="6243475" y="2922805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D5BF4869-0DD2-49D8-B40E-9A62DD04A11D}"/>
                </a:ext>
              </a:extLst>
            </p:cNvPr>
            <p:cNvSpPr/>
            <p:nvPr/>
          </p:nvSpPr>
          <p:spPr>
            <a:xfrm>
              <a:off x="6228736" y="1683382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47F713A-4B1B-4E81-A881-5B32B68871A3}"/>
                </a:ext>
              </a:extLst>
            </p:cNvPr>
            <p:cNvSpPr/>
            <p:nvPr/>
          </p:nvSpPr>
          <p:spPr>
            <a:xfrm>
              <a:off x="6213997" y="443959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9D9493BC-731A-4A28-850A-5002DE6B4715}"/>
                </a:ext>
              </a:extLst>
            </p:cNvPr>
            <p:cNvSpPr/>
            <p:nvPr/>
          </p:nvSpPr>
          <p:spPr>
            <a:xfrm>
              <a:off x="6243475" y="4160720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CE189547-9272-4C7F-9F18-1920D6DFA31A}"/>
                </a:ext>
              </a:extLst>
            </p:cNvPr>
            <p:cNvSpPr/>
            <p:nvPr/>
          </p:nvSpPr>
          <p:spPr>
            <a:xfrm>
              <a:off x="6228735" y="5400143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12D3D087-4421-4095-88DA-BCC78A3DD7FA}"/>
                </a:ext>
              </a:extLst>
            </p:cNvPr>
            <p:cNvSpPr/>
            <p:nvPr/>
          </p:nvSpPr>
          <p:spPr>
            <a:xfrm>
              <a:off x="10638511" y="2926213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6BA63491-747A-4894-B2C7-6CCDD21B62F8}"/>
                </a:ext>
              </a:extLst>
            </p:cNvPr>
            <p:cNvSpPr/>
            <p:nvPr/>
          </p:nvSpPr>
          <p:spPr>
            <a:xfrm>
              <a:off x="10638510" y="1690365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3C68BC36-CA06-4DFE-BD7E-DE8FD68AA275}"/>
                </a:ext>
              </a:extLst>
            </p:cNvPr>
            <p:cNvSpPr/>
            <p:nvPr/>
          </p:nvSpPr>
          <p:spPr>
            <a:xfrm>
              <a:off x="5152085" y="2311697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EE3CBC9C-773B-413A-AB5F-E4CC2B24B160}"/>
                </a:ext>
              </a:extLst>
            </p:cNvPr>
            <p:cNvSpPr/>
            <p:nvPr/>
          </p:nvSpPr>
          <p:spPr>
            <a:xfrm>
              <a:off x="5171759" y="3525981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88B9C3EC-0577-4264-AF2B-714F246FCC9D}"/>
                </a:ext>
              </a:extLst>
            </p:cNvPr>
            <p:cNvSpPr/>
            <p:nvPr/>
          </p:nvSpPr>
          <p:spPr>
            <a:xfrm>
              <a:off x="5171753" y="4756913"/>
              <a:ext cx="1366683" cy="12093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4EDD028-0064-43CC-AF53-23A760E51B82}"/>
              </a:ext>
            </a:extLst>
          </p:cNvPr>
          <p:cNvSpPr txBox="1"/>
          <p:nvPr/>
        </p:nvSpPr>
        <p:spPr>
          <a:xfrm>
            <a:off x="760731" y="7025306"/>
            <a:ext cx="8469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linkClick r:id="rId6"/>
              </a:rPr>
              <a:t>https://telcocustomerchurn--bml.streamlit.app/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3807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358" y="16229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10252" y="3955999"/>
            <a:ext cx="7901179" cy="7901179"/>
          </a:xfrm>
          <a:custGeom>
            <a:avLst/>
            <a:gdLst/>
            <a:ahLst/>
            <a:cxnLst/>
            <a:rect l="l" t="t" r="r" b="b"/>
            <a:pathLst>
              <a:path w="7901179" h="7901179">
                <a:moveTo>
                  <a:pt x="0" y="0"/>
                </a:moveTo>
                <a:lnTo>
                  <a:pt x="7901178" y="0"/>
                </a:lnTo>
                <a:lnTo>
                  <a:pt x="7901178" y="7901179"/>
                </a:lnTo>
                <a:lnTo>
                  <a:pt x="0" y="790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13736455" y="-358338"/>
            <a:ext cx="5101638" cy="5101638"/>
          </a:xfrm>
          <a:custGeom>
            <a:avLst/>
            <a:gdLst/>
            <a:ahLst/>
            <a:cxnLst/>
            <a:rect l="l" t="t" r="r" b="b"/>
            <a:pathLst>
              <a:path w="5101638" h="5101638">
                <a:moveTo>
                  <a:pt x="5101638" y="5101638"/>
                </a:moveTo>
                <a:lnTo>
                  <a:pt x="0" y="5101638"/>
                </a:lnTo>
                <a:lnTo>
                  <a:pt x="0" y="0"/>
                </a:lnTo>
                <a:lnTo>
                  <a:pt x="5101638" y="0"/>
                </a:lnTo>
                <a:lnTo>
                  <a:pt x="5101638" y="51016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-610252" y="1346650"/>
            <a:ext cx="19069240" cy="7593700"/>
            <a:chOff x="0" y="0"/>
            <a:chExt cx="5022351" cy="19999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22351" cy="1999987"/>
            </a:xfrm>
            <a:custGeom>
              <a:avLst/>
              <a:gdLst/>
              <a:ahLst/>
              <a:cxnLst/>
              <a:rect l="l" t="t" r="r" b="b"/>
              <a:pathLst>
                <a:path w="5022351" h="1999987">
                  <a:moveTo>
                    <a:pt x="0" y="0"/>
                  </a:moveTo>
                  <a:lnTo>
                    <a:pt x="5022351" y="0"/>
                  </a:lnTo>
                  <a:lnTo>
                    <a:pt x="5022351" y="1999987"/>
                  </a:lnTo>
                  <a:lnTo>
                    <a:pt x="0" y="1999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22351" cy="2047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6320" y="4279382"/>
            <a:ext cx="2878579" cy="721612"/>
            <a:chOff x="0" y="0"/>
            <a:chExt cx="758144" cy="190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8144" cy="190054"/>
            </a:xfrm>
            <a:custGeom>
              <a:avLst/>
              <a:gdLst/>
              <a:ahLst/>
              <a:cxnLst/>
              <a:rect l="l" t="t" r="r" b="b"/>
              <a:pathLst>
                <a:path w="758144" h="190054">
                  <a:moveTo>
                    <a:pt x="0" y="0"/>
                  </a:moveTo>
                  <a:lnTo>
                    <a:pt x="758144" y="0"/>
                  </a:lnTo>
                  <a:lnTo>
                    <a:pt x="758144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58144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279620" y="4279382"/>
            <a:ext cx="2736293" cy="721612"/>
            <a:chOff x="0" y="0"/>
            <a:chExt cx="720670" cy="1900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0670" cy="190054"/>
            </a:xfrm>
            <a:custGeom>
              <a:avLst/>
              <a:gdLst/>
              <a:ahLst/>
              <a:cxnLst/>
              <a:rect l="l" t="t" r="r" b="b"/>
              <a:pathLst>
                <a:path w="720670" h="190054">
                  <a:moveTo>
                    <a:pt x="0" y="0"/>
                  </a:moveTo>
                  <a:lnTo>
                    <a:pt x="720670" y="0"/>
                  </a:lnTo>
                  <a:lnTo>
                    <a:pt x="720670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720670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87034" y="4279382"/>
            <a:ext cx="2823013" cy="721612"/>
            <a:chOff x="0" y="0"/>
            <a:chExt cx="743510" cy="1900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510" cy="190054"/>
            </a:xfrm>
            <a:custGeom>
              <a:avLst/>
              <a:gdLst/>
              <a:ahLst/>
              <a:cxnLst/>
              <a:rect l="l" t="t" r="r" b="b"/>
              <a:pathLst>
                <a:path w="743510" h="190054">
                  <a:moveTo>
                    <a:pt x="0" y="0"/>
                  </a:moveTo>
                  <a:lnTo>
                    <a:pt x="743510" y="0"/>
                  </a:lnTo>
                  <a:lnTo>
                    <a:pt x="743510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43510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52969" y="4279382"/>
            <a:ext cx="2843315" cy="721612"/>
            <a:chOff x="0" y="0"/>
            <a:chExt cx="748857" cy="1900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8857" cy="190054"/>
            </a:xfrm>
            <a:custGeom>
              <a:avLst/>
              <a:gdLst/>
              <a:ahLst/>
              <a:cxnLst/>
              <a:rect l="l" t="t" r="r" b="b"/>
              <a:pathLst>
                <a:path w="748857" h="190054">
                  <a:moveTo>
                    <a:pt x="0" y="0"/>
                  </a:moveTo>
                  <a:lnTo>
                    <a:pt x="748857" y="0"/>
                  </a:lnTo>
                  <a:lnTo>
                    <a:pt x="748857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48857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491167" y="4330943"/>
            <a:ext cx="2768133" cy="721612"/>
            <a:chOff x="0" y="0"/>
            <a:chExt cx="729056" cy="19005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9056" cy="190054"/>
            </a:xfrm>
            <a:custGeom>
              <a:avLst/>
              <a:gdLst/>
              <a:ahLst/>
              <a:cxnLst/>
              <a:rect l="l" t="t" r="r" b="b"/>
              <a:pathLst>
                <a:path w="729056" h="190054">
                  <a:moveTo>
                    <a:pt x="0" y="0"/>
                  </a:moveTo>
                  <a:lnTo>
                    <a:pt x="729056" y="0"/>
                  </a:lnTo>
                  <a:lnTo>
                    <a:pt x="729056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29056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52148" y="8272273"/>
            <a:ext cx="2768319" cy="721612"/>
            <a:chOff x="0" y="0"/>
            <a:chExt cx="729105" cy="1900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9105" cy="190054"/>
            </a:xfrm>
            <a:custGeom>
              <a:avLst/>
              <a:gdLst/>
              <a:ahLst/>
              <a:cxnLst/>
              <a:rect l="l" t="t" r="r" b="b"/>
              <a:pathLst>
                <a:path w="729105" h="190054">
                  <a:moveTo>
                    <a:pt x="0" y="0"/>
                  </a:moveTo>
                  <a:lnTo>
                    <a:pt x="729105" y="0"/>
                  </a:lnTo>
                  <a:lnTo>
                    <a:pt x="729105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29105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76771" y="8177023"/>
            <a:ext cx="2676198" cy="721612"/>
            <a:chOff x="0" y="0"/>
            <a:chExt cx="704842" cy="19005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04842" cy="190054"/>
            </a:xfrm>
            <a:custGeom>
              <a:avLst/>
              <a:gdLst/>
              <a:ahLst/>
              <a:cxnLst/>
              <a:rect l="l" t="t" r="r" b="b"/>
              <a:pathLst>
                <a:path w="704842" h="190054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7687034" y="1560996"/>
            <a:ext cx="2819124" cy="2678951"/>
          </a:xfrm>
          <a:custGeom>
            <a:avLst/>
            <a:gdLst/>
            <a:ahLst/>
            <a:cxnLst/>
            <a:rect l="l" t="t" r="r" b="b"/>
            <a:pathLst>
              <a:path w="2819124" h="2678951">
                <a:moveTo>
                  <a:pt x="0" y="0"/>
                </a:moveTo>
                <a:lnTo>
                  <a:pt x="2819124" y="0"/>
                </a:lnTo>
                <a:lnTo>
                  <a:pt x="2819124" y="2678951"/>
                </a:lnTo>
                <a:lnTo>
                  <a:pt x="0" y="2678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40" b="-56108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144333" y="1664903"/>
            <a:ext cx="2751951" cy="2575044"/>
          </a:xfrm>
          <a:custGeom>
            <a:avLst/>
            <a:gdLst/>
            <a:ahLst/>
            <a:cxnLst/>
            <a:rect l="l" t="t" r="r" b="b"/>
            <a:pathLst>
              <a:path w="2751951" h="2575044">
                <a:moveTo>
                  <a:pt x="0" y="0"/>
                </a:moveTo>
                <a:lnTo>
                  <a:pt x="2751951" y="0"/>
                </a:lnTo>
                <a:lnTo>
                  <a:pt x="2751951" y="2575044"/>
                </a:lnTo>
                <a:lnTo>
                  <a:pt x="0" y="2575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60305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491167" y="1664903"/>
            <a:ext cx="2768133" cy="2614480"/>
          </a:xfrm>
          <a:custGeom>
            <a:avLst/>
            <a:gdLst/>
            <a:ahLst/>
            <a:cxnLst/>
            <a:rect l="l" t="t" r="r" b="b"/>
            <a:pathLst>
              <a:path w="2768133" h="2614480">
                <a:moveTo>
                  <a:pt x="0" y="0"/>
                </a:moveTo>
                <a:lnTo>
                  <a:pt x="2768133" y="0"/>
                </a:lnTo>
                <a:lnTo>
                  <a:pt x="2768133" y="2614479"/>
                </a:lnTo>
                <a:lnTo>
                  <a:pt x="0" y="2614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71" r="-4071" b="-71747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279620" y="1612557"/>
            <a:ext cx="2736293" cy="2575829"/>
          </a:xfrm>
          <a:custGeom>
            <a:avLst/>
            <a:gdLst/>
            <a:ahLst/>
            <a:cxnLst/>
            <a:rect l="l" t="t" r="r" b="b"/>
            <a:pathLst>
              <a:path w="2736293" h="2575829">
                <a:moveTo>
                  <a:pt x="0" y="0"/>
                </a:moveTo>
                <a:lnTo>
                  <a:pt x="2736293" y="0"/>
                </a:lnTo>
                <a:lnTo>
                  <a:pt x="2736293" y="2575829"/>
                </a:lnTo>
                <a:lnTo>
                  <a:pt x="0" y="2575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151" r="-10010" b="-96209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84892" y="1560996"/>
            <a:ext cx="2961435" cy="2627390"/>
          </a:xfrm>
          <a:custGeom>
            <a:avLst/>
            <a:gdLst/>
            <a:ahLst/>
            <a:cxnLst/>
            <a:rect l="l" t="t" r="r" b="b"/>
            <a:pathLst>
              <a:path w="2961435" h="2627390">
                <a:moveTo>
                  <a:pt x="0" y="0"/>
                </a:moveTo>
                <a:lnTo>
                  <a:pt x="2961434" y="0"/>
                </a:lnTo>
                <a:lnTo>
                  <a:pt x="2961434" y="2627390"/>
                </a:lnTo>
                <a:lnTo>
                  <a:pt x="0" y="26273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257" b="-33216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4852148" y="5305794"/>
            <a:ext cx="2768319" cy="2871228"/>
          </a:xfrm>
          <a:custGeom>
            <a:avLst/>
            <a:gdLst/>
            <a:ahLst/>
            <a:cxnLst/>
            <a:rect l="l" t="t" r="r" b="b"/>
            <a:pathLst>
              <a:path w="2768319" h="2871228">
                <a:moveTo>
                  <a:pt x="0" y="0"/>
                </a:moveTo>
                <a:lnTo>
                  <a:pt x="2768320" y="0"/>
                </a:lnTo>
                <a:lnTo>
                  <a:pt x="2768320" y="2871229"/>
                </a:lnTo>
                <a:lnTo>
                  <a:pt x="0" y="28712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4462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376771" y="5372469"/>
            <a:ext cx="2676198" cy="2737878"/>
          </a:xfrm>
          <a:custGeom>
            <a:avLst/>
            <a:gdLst/>
            <a:ahLst/>
            <a:cxnLst/>
            <a:rect l="l" t="t" r="r" b="b"/>
            <a:pathLst>
              <a:path w="2676198" h="2737878">
                <a:moveTo>
                  <a:pt x="0" y="0"/>
                </a:moveTo>
                <a:lnTo>
                  <a:pt x="2676198" y="0"/>
                </a:lnTo>
                <a:lnTo>
                  <a:pt x="2676198" y="2737879"/>
                </a:lnTo>
                <a:lnTo>
                  <a:pt x="0" y="27378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61" b="-46059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6236308" y="308505"/>
            <a:ext cx="3532050" cy="7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38"/>
              </a:lnSpc>
              <a:spcBef>
                <a:spcPct val="0"/>
              </a:spcBef>
            </a:pPr>
            <a:r>
              <a:rPr lang="en-US" sz="5115" b="1" u="none" strike="noStrike" spc="184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Team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5264" y="4283318"/>
            <a:ext cx="2024231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Halimatu Saadia Issah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90870" y="4337237"/>
            <a:ext cx="2024231" cy="66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Nana Aisha Hussein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197197" y="4309488"/>
            <a:ext cx="2024231" cy="66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Nana Y. </a:t>
            </a:r>
            <a:r>
              <a:rPr lang="en-US" sz="1899" dirty="0" err="1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Adjeiwaa</a:t>
            </a:r>
            <a:r>
              <a:rPr lang="en-US" sz="1899" dirty="0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99" dirty="0" err="1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Poku</a:t>
            </a:r>
            <a:endParaRPr lang="en-US" sz="1899" dirty="0">
              <a:solidFill>
                <a:srgbClr val="FFFBFB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530985" y="4279382"/>
            <a:ext cx="2024231" cy="66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Adelaide </a:t>
            </a:r>
            <a:r>
              <a:rPr lang="en-US" sz="1899" dirty="0" err="1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Odametey</a:t>
            </a:r>
            <a:endParaRPr lang="en-US" sz="1899" dirty="0">
              <a:solidFill>
                <a:srgbClr val="FFFBFB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5204086" y="4330943"/>
            <a:ext cx="1342293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</a:rPr>
              <a:t>Hannah Mensah</a:t>
            </a:r>
            <a:endParaRPr lang="en-US" sz="1899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224191" y="8298738"/>
            <a:ext cx="2024231" cy="66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Nuamah Siaw Jeffrey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981532" y="8186695"/>
            <a:ext cx="1504300" cy="662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1943" dirty="0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Michael Kofi </a:t>
            </a:r>
            <a:r>
              <a:rPr lang="en-US" sz="1943" dirty="0" err="1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Teye</a:t>
            </a:r>
            <a:endParaRPr lang="en-US" sz="1943" dirty="0">
              <a:solidFill>
                <a:srgbClr val="FFFBFB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86F8019-F4E4-4389-A1EF-11024969657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196" y="5930387"/>
            <a:ext cx="2768319" cy="31881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446278" y="-1685650"/>
            <a:ext cx="6145089" cy="7288971"/>
            <a:chOff x="0" y="0"/>
            <a:chExt cx="1618460" cy="1919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8460" cy="1919729"/>
            </a:xfrm>
            <a:custGeom>
              <a:avLst/>
              <a:gdLst/>
              <a:ahLst/>
              <a:cxnLst/>
              <a:rect l="l" t="t" r="r" b="b"/>
              <a:pathLst>
                <a:path w="1618460" h="1919729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1941502" y="839372"/>
            <a:ext cx="9619282" cy="5963955"/>
          </a:xfrm>
          <a:custGeom>
            <a:avLst/>
            <a:gdLst/>
            <a:ahLst/>
            <a:cxnLst/>
            <a:rect l="l" t="t" r="r" b="b"/>
            <a:pathLst>
              <a:path w="9619282" h="5963955">
                <a:moveTo>
                  <a:pt x="0" y="0"/>
                </a:moveTo>
                <a:lnTo>
                  <a:pt x="9619281" y="0"/>
                </a:lnTo>
                <a:lnTo>
                  <a:pt x="9619281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8117627">
            <a:off x="-3075279" y="6921441"/>
            <a:ext cx="4145058" cy="4916643"/>
            <a:chOff x="0" y="0"/>
            <a:chExt cx="1618460" cy="19197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8460" cy="1919729"/>
            </a:xfrm>
            <a:custGeom>
              <a:avLst/>
              <a:gdLst/>
              <a:ahLst/>
              <a:cxnLst/>
              <a:rect l="l" t="t" r="r" b="b"/>
              <a:pathLst>
                <a:path w="1618460" h="1919729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382372">
            <a:off x="-3048223" y="6118130"/>
            <a:ext cx="6488511" cy="4022877"/>
          </a:xfrm>
          <a:custGeom>
            <a:avLst/>
            <a:gdLst/>
            <a:ahLst/>
            <a:cxnLst/>
            <a:rect l="l" t="t" r="r" b="b"/>
            <a:pathLst>
              <a:path w="6488511" h="4022877">
                <a:moveTo>
                  <a:pt x="0" y="0"/>
                </a:moveTo>
                <a:lnTo>
                  <a:pt x="6488511" y="0"/>
                </a:lnTo>
                <a:lnTo>
                  <a:pt x="6488511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3234235" y="4092515"/>
            <a:ext cx="8149287" cy="156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2389"/>
              </a:lnSpc>
              <a:spcBef>
                <a:spcPct val="0"/>
              </a:spcBef>
            </a:pPr>
            <a:r>
              <a:rPr lang="en-US" sz="10324" b="1" spc="371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31041">
            <a:off x="13216914" y="-2949524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2468074">
            <a:off x="13918097" y="4882637"/>
            <a:ext cx="8739806" cy="5324588"/>
            <a:chOff x="0" y="0"/>
            <a:chExt cx="2301842" cy="14023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1842" cy="1402361"/>
            </a:xfrm>
            <a:custGeom>
              <a:avLst/>
              <a:gdLst/>
              <a:ahLst/>
              <a:cxnLst/>
              <a:rect l="l" t="t" r="r" b="b"/>
              <a:pathLst>
                <a:path w="2301842" h="1402361">
                  <a:moveTo>
                    <a:pt x="0" y="0"/>
                  </a:moveTo>
                  <a:lnTo>
                    <a:pt x="2301842" y="0"/>
                  </a:lnTo>
                  <a:lnTo>
                    <a:pt x="2301842" y="1402361"/>
                  </a:lnTo>
                  <a:lnTo>
                    <a:pt x="0" y="1402361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01842" cy="144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468074">
            <a:off x="15432242" y="6369777"/>
            <a:ext cx="4609127" cy="4873542"/>
            <a:chOff x="0" y="0"/>
            <a:chExt cx="1213926" cy="12835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3926" cy="1283567"/>
            </a:xfrm>
            <a:custGeom>
              <a:avLst/>
              <a:gdLst/>
              <a:ahLst/>
              <a:cxnLst/>
              <a:rect l="l" t="t" r="r" b="b"/>
              <a:pathLst>
                <a:path w="1213926" h="1283567">
                  <a:moveTo>
                    <a:pt x="0" y="0"/>
                  </a:moveTo>
                  <a:lnTo>
                    <a:pt x="1213926" y="0"/>
                  </a:lnTo>
                  <a:lnTo>
                    <a:pt x="1213926" y="1283567"/>
                  </a:lnTo>
                  <a:lnTo>
                    <a:pt x="0" y="1283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0D12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13926" cy="133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690815" y="800100"/>
            <a:ext cx="7310387" cy="8224186"/>
            <a:chOff x="0" y="0"/>
            <a:chExt cx="5370413" cy="60417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7040" r="-3704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-3688142" y="6845658"/>
            <a:ext cx="6882684" cy="6882684"/>
          </a:xfrm>
          <a:custGeom>
            <a:avLst/>
            <a:gdLst/>
            <a:ahLst/>
            <a:cxnLst/>
            <a:rect l="l" t="t" r="r" b="b"/>
            <a:pathLst>
              <a:path w="6882684" h="6882684">
                <a:moveTo>
                  <a:pt x="0" y="0"/>
                </a:moveTo>
                <a:lnTo>
                  <a:pt x="6882684" y="0"/>
                </a:lnTo>
                <a:lnTo>
                  <a:pt x="6882684" y="6882684"/>
                </a:lnTo>
                <a:lnTo>
                  <a:pt x="0" y="688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4619335" y="3619500"/>
            <a:ext cx="8109186" cy="474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1"/>
              </a:lnSpc>
            </a:pPr>
            <a:r>
              <a:rPr lang="en-US" sz="2709" spc="121" dirty="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Introduction</a:t>
            </a:r>
          </a:p>
          <a:p>
            <a:pPr algn="l">
              <a:lnSpc>
                <a:spcPts val="5391"/>
              </a:lnSpc>
            </a:pPr>
            <a:r>
              <a:rPr lang="en-US" sz="2709" spc="121" dirty="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Exploration</a:t>
            </a:r>
          </a:p>
          <a:p>
            <a:pPr algn="l">
              <a:lnSpc>
                <a:spcPts val="5391"/>
              </a:lnSpc>
            </a:pPr>
            <a:r>
              <a:rPr lang="en-US" sz="2709" spc="121" dirty="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Preprocessing</a:t>
            </a:r>
          </a:p>
          <a:p>
            <a:pPr algn="l">
              <a:lnSpc>
                <a:spcPts val="5391"/>
              </a:lnSpc>
            </a:pPr>
            <a:r>
              <a:rPr lang="en-US" sz="2709" spc="121" dirty="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Modeling and Results</a:t>
            </a:r>
          </a:p>
          <a:p>
            <a:pPr algn="l">
              <a:lnSpc>
                <a:spcPts val="5391"/>
              </a:lnSpc>
            </a:pPr>
            <a:r>
              <a:rPr lang="en-US" sz="2709" spc="121" dirty="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Limitation and Recommendations</a:t>
            </a:r>
          </a:p>
          <a:p>
            <a:pPr algn="l">
              <a:lnSpc>
                <a:spcPts val="5391"/>
              </a:lnSpc>
            </a:pPr>
            <a:r>
              <a:rPr lang="en-US" sz="2709" spc="121" dirty="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Conclusion</a:t>
            </a:r>
          </a:p>
          <a:p>
            <a:pPr marL="0" lvl="0" indent="0" algn="l">
              <a:lnSpc>
                <a:spcPts val="5391"/>
              </a:lnSpc>
            </a:pPr>
            <a:endParaRPr lang="en-US" sz="2709" spc="121" dirty="0">
              <a:solidFill>
                <a:srgbClr val="2A2E3A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41277" y="1708170"/>
            <a:ext cx="4588794" cy="99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7"/>
              </a:lnSpc>
              <a:spcBef>
                <a:spcPct val="0"/>
              </a:spcBef>
            </a:pPr>
            <a:r>
              <a:rPr lang="en-US" sz="7080" b="1" u="none" strike="noStrike" spc="254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83783" y="3443936"/>
            <a:ext cx="645670" cy="434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b="1" spc="130" dirty="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  <a:p>
            <a:pPr algn="l">
              <a:lnSpc>
                <a:spcPts val="5770"/>
              </a:lnSpc>
            </a:pPr>
            <a:r>
              <a:rPr lang="en-US" sz="2899" b="1" spc="130" dirty="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  <a:p>
            <a:pPr algn="l">
              <a:lnSpc>
                <a:spcPts val="5770"/>
              </a:lnSpc>
            </a:pPr>
            <a:r>
              <a:rPr lang="en-US" sz="2899" b="1" spc="130" dirty="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  <a:p>
            <a:pPr algn="l">
              <a:lnSpc>
                <a:spcPts val="5770"/>
              </a:lnSpc>
            </a:pPr>
            <a:r>
              <a:rPr lang="en-US" sz="2899" b="1" spc="130" dirty="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  <a:p>
            <a:pPr algn="l">
              <a:lnSpc>
                <a:spcPts val="5770"/>
              </a:lnSpc>
            </a:pPr>
            <a:r>
              <a:rPr lang="en-US" sz="2899" b="1" spc="130" dirty="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  <a:p>
            <a:pPr algn="l">
              <a:lnSpc>
                <a:spcPts val="5770"/>
              </a:lnSpc>
            </a:pPr>
            <a:r>
              <a:rPr lang="en-US" sz="2899" b="1" spc="130" dirty="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4482122" y="3330104"/>
            <a:ext cx="19050" cy="5334117"/>
          </a:xfrm>
          <a:prstGeom prst="line">
            <a:avLst/>
          </a:prstGeom>
          <a:ln w="38100" cap="flat">
            <a:solidFill>
              <a:srgbClr val="052A4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4304365" y="-1136129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903980" y="-456947"/>
            <a:ext cx="7779807" cy="11555770"/>
            <a:chOff x="0" y="0"/>
            <a:chExt cx="4275074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r="-6147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435087" y="489622"/>
            <a:ext cx="9215417" cy="99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6"/>
              </a:lnSpc>
              <a:spcBef>
                <a:spcPct val="0"/>
              </a:spcBef>
            </a:pPr>
            <a:r>
              <a:rPr lang="en-US" sz="7080" b="1" spc="254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098242" y="5404676"/>
            <a:ext cx="2945028" cy="5777885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71921" y="-634385"/>
            <a:ext cx="2743842" cy="5383177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070611" y="-211333"/>
            <a:ext cx="714563" cy="1401909"/>
            <a:chOff x="0" y="0"/>
            <a:chExt cx="406400" cy="7973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271906"/>
            <a:ext cx="13230457" cy="7648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51"/>
              </a:lnSpc>
            </a:pPr>
            <a:r>
              <a:rPr lang="en-US" sz="2822" b="1" dirty="0">
                <a:solidFill>
                  <a:srgbClr val="2A2E3A"/>
                </a:solidFill>
                <a:latin typeface="Arimo Bold"/>
                <a:ea typeface="Arimo Bold"/>
                <a:cs typeface="Arimo Bold"/>
                <a:sym typeface="Arimo Bold"/>
              </a:rPr>
              <a:t>BML:</a:t>
            </a:r>
            <a:r>
              <a:rPr lang="en-US" sz="2822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 BML Group is a major player in the global telecom market, with a strong presence in Africa and a robust footprint in mobile, internet and emerging technologies.</a:t>
            </a:r>
          </a:p>
          <a:p>
            <a:pPr algn="just">
              <a:lnSpc>
                <a:spcPts val="3951"/>
              </a:lnSpc>
            </a:pPr>
            <a:endParaRPr lang="en-US" sz="2822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3951"/>
              </a:lnSpc>
            </a:pPr>
            <a:endParaRPr lang="en-US" sz="2822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3951"/>
              </a:lnSpc>
            </a:pPr>
            <a:r>
              <a:rPr lang="en-US" sz="2822" b="1" dirty="0">
                <a:solidFill>
                  <a:srgbClr val="2A2E3A"/>
                </a:solidFill>
                <a:latin typeface="Arimo Bold"/>
                <a:ea typeface="Arimo Bold"/>
                <a:cs typeface="Arimo Bold"/>
                <a:sym typeface="Arimo Bold"/>
              </a:rPr>
              <a:t>Churn</a:t>
            </a:r>
            <a:r>
              <a:rPr lang="en-US" sz="2822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 is a problem for telecom companies because it is more expensive to acquire a new customer than to keep your existing one from leaving.</a:t>
            </a:r>
          </a:p>
          <a:p>
            <a:pPr algn="just">
              <a:lnSpc>
                <a:spcPts val="3951"/>
              </a:lnSpc>
            </a:pPr>
            <a:endParaRPr lang="en-US" sz="2822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3951"/>
              </a:lnSpc>
            </a:pPr>
            <a:endParaRPr lang="en-US" sz="2822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3951"/>
              </a:lnSpc>
              <a:spcBef>
                <a:spcPct val="0"/>
              </a:spcBef>
            </a:pPr>
            <a:r>
              <a:rPr lang="en-US" sz="2822" b="1" dirty="0">
                <a:solidFill>
                  <a:srgbClr val="2A2E3A"/>
                </a:solidFill>
                <a:latin typeface="Arimo Bold"/>
                <a:ea typeface="Arimo Bold"/>
                <a:cs typeface="Arimo Bold"/>
                <a:sym typeface="Arimo Bold"/>
              </a:rPr>
              <a:t>Churn prediction</a:t>
            </a:r>
            <a:r>
              <a:rPr lang="en-US" sz="2822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 is one of the most popular Big Data use cases in business. It consists of detecting customers who are likely to cancel a subscription to a service.</a:t>
            </a:r>
          </a:p>
          <a:p>
            <a:pPr algn="just">
              <a:lnSpc>
                <a:spcPts val="3951"/>
              </a:lnSpc>
              <a:spcBef>
                <a:spcPct val="0"/>
              </a:spcBef>
            </a:pPr>
            <a:r>
              <a:rPr lang="en-US" sz="2822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3951"/>
              </a:lnSpc>
              <a:spcBef>
                <a:spcPct val="0"/>
              </a:spcBef>
            </a:pPr>
            <a:r>
              <a:rPr lang="en-US" sz="2822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</a:p>
          <a:p>
            <a:pPr algn="just">
              <a:lnSpc>
                <a:spcPts val="3951"/>
              </a:lnSpc>
              <a:spcBef>
                <a:spcPct val="0"/>
              </a:spcBef>
            </a:pPr>
            <a:r>
              <a:rPr lang="en-US" sz="2822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3951"/>
              </a:lnSpc>
              <a:spcBef>
                <a:spcPct val="0"/>
              </a:spcBef>
            </a:pPr>
            <a:r>
              <a:rPr lang="en-US" sz="2822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3580842" y="-1136129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322070" y="-619368"/>
            <a:ext cx="7779807" cy="11555770"/>
            <a:chOff x="0" y="0"/>
            <a:chExt cx="4275074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r="-6147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784232" y="525673"/>
            <a:ext cx="10344245" cy="206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6756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OBJECTIVE</a:t>
            </a:r>
          </a:p>
          <a:p>
            <a:pPr marL="0" lvl="0" indent="0" algn="l">
              <a:lnSpc>
                <a:spcPts val="8107"/>
              </a:lnSpc>
              <a:spcBef>
                <a:spcPct val="0"/>
              </a:spcBef>
            </a:pPr>
            <a:endParaRPr lang="en-US" sz="6756" b="1" spc="243" dirty="0">
              <a:solidFill>
                <a:srgbClr val="2A2E3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411022" y="5331077"/>
            <a:ext cx="2945028" cy="5777885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71921" y="-634385"/>
            <a:ext cx="2743842" cy="5383177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56049" y="-373209"/>
            <a:ext cx="714563" cy="1401909"/>
            <a:chOff x="0" y="0"/>
            <a:chExt cx="406400" cy="7973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04763" y="2057203"/>
            <a:ext cx="12978846" cy="729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To predict overall Customer Churn.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Highlighting the main variables/factors influencing Customer Churn.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Use various ML algorithms to build prediction models, evaluate the accuracy and performance of these models.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Finding out the best model for our business case &amp; providing executive summary.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200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4513284" y="-1118076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49400" y="-616332"/>
            <a:ext cx="7779807" cy="11555770"/>
            <a:chOff x="0" y="0"/>
            <a:chExt cx="4275074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r="-6147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05174" y="5245291"/>
            <a:ext cx="2945028" cy="5777885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71921" y="-634385"/>
            <a:ext cx="2743842" cy="5383177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84745" y="-410622"/>
            <a:ext cx="714563" cy="1401909"/>
            <a:chOff x="0" y="0"/>
            <a:chExt cx="406400" cy="7973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71324" y="1635581"/>
            <a:ext cx="14449914" cy="6869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61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Originally the dataset contained 7043 rows and 21 columns.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61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Adjusted Dataset Shape: After dropping customer ID and handling missing values in Total Charges, we refined the dataset to 7032 rows and 20 columns.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61" dirty="0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Output Variable Distribution: Notable skew in the output variable churn, with a class imbalance of 73.4% non-churning and 26.6% churning customers.</a:t>
            </a:r>
          </a:p>
          <a:p>
            <a:pPr algn="just">
              <a:lnSpc>
                <a:spcPct val="200000"/>
              </a:lnSpc>
            </a:pPr>
            <a:endParaRPr lang="en-US" sz="3261" dirty="0">
              <a:solidFill>
                <a:srgbClr val="2A2E3A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C9131973-3278-4B8F-9FDF-93D86C5792CB}"/>
              </a:ext>
            </a:extLst>
          </p:cNvPr>
          <p:cNvSpPr txBox="1"/>
          <p:nvPr/>
        </p:nvSpPr>
        <p:spPr>
          <a:xfrm>
            <a:off x="2053122" y="359975"/>
            <a:ext cx="12571818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6756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EXPLORATION</a:t>
            </a:r>
          </a:p>
          <a:p>
            <a:pPr marL="0" lvl="0" indent="0" algn="ctr">
              <a:lnSpc>
                <a:spcPts val="8107"/>
              </a:lnSpc>
              <a:spcBef>
                <a:spcPct val="0"/>
              </a:spcBef>
            </a:pPr>
            <a:endParaRPr lang="en-US" sz="6756" b="1" spc="243" dirty="0">
              <a:solidFill>
                <a:srgbClr val="2A2E3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7435948" y="-904536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82305" y="228368"/>
            <a:ext cx="12571818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6756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EXPLORATION</a:t>
            </a:r>
          </a:p>
          <a:p>
            <a:pPr marL="0" lvl="0" indent="0" algn="l">
              <a:lnSpc>
                <a:spcPts val="8107"/>
              </a:lnSpc>
              <a:spcBef>
                <a:spcPct val="0"/>
              </a:spcBef>
            </a:pPr>
            <a:endParaRPr lang="en-US" sz="6756" b="1" spc="243" dirty="0">
              <a:solidFill>
                <a:srgbClr val="2A2E3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172064" y="5375093"/>
            <a:ext cx="2945028" cy="5777885"/>
            <a:chOff x="0" y="0"/>
            <a:chExt cx="406400" cy="7973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916300" y="-475997"/>
            <a:ext cx="2743842" cy="5383177"/>
            <a:chOff x="0" y="0"/>
            <a:chExt cx="406400" cy="7973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30719" y="-373209"/>
            <a:ext cx="714563" cy="1401909"/>
            <a:chOff x="0" y="0"/>
            <a:chExt cx="406400" cy="7973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383812B-290F-4D7A-8087-4325CD1ABF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6390" r="-1048" b="-992"/>
          <a:stretch/>
        </p:blipFill>
        <p:spPr>
          <a:xfrm>
            <a:off x="1277060" y="2054819"/>
            <a:ext cx="15733880" cy="72287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7487498" y="-1001208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2768" y="5278420"/>
            <a:ext cx="2945028" cy="5777885"/>
            <a:chOff x="0" y="0"/>
            <a:chExt cx="406400" cy="797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15142" y="-634385"/>
            <a:ext cx="2743842" cy="5383177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930719" y="-373209"/>
            <a:ext cx="714563" cy="1401909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27097" y="2535994"/>
            <a:ext cx="17253170" cy="4918045"/>
          </a:xfrm>
          <a:custGeom>
            <a:avLst/>
            <a:gdLst/>
            <a:ahLst/>
            <a:cxnLst/>
            <a:rect l="l" t="t" r="r" b="b"/>
            <a:pathLst>
              <a:path w="17253170" h="4918045">
                <a:moveTo>
                  <a:pt x="0" y="0"/>
                </a:moveTo>
                <a:lnTo>
                  <a:pt x="17253170" y="0"/>
                </a:lnTo>
                <a:lnTo>
                  <a:pt x="17253170" y="4918045"/>
                </a:lnTo>
                <a:lnTo>
                  <a:pt x="0" y="4918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08" b="-452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75285" y="469069"/>
            <a:ext cx="12571818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6756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EXPLORATION</a:t>
            </a:r>
          </a:p>
          <a:p>
            <a:pPr marL="0" lvl="0" indent="0" algn="l">
              <a:lnSpc>
                <a:spcPts val="8107"/>
              </a:lnSpc>
              <a:spcBef>
                <a:spcPct val="0"/>
              </a:spcBef>
            </a:pPr>
            <a:endParaRPr lang="en-US" sz="6756" b="1" spc="243" dirty="0">
              <a:solidFill>
                <a:srgbClr val="2A2E3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7487498" y="-1001208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2768" y="5278420"/>
            <a:ext cx="2945028" cy="5777885"/>
            <a:chOff x="0" y="0"/>
            <a:chExt cx="406400" cy="797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15142" y="-634385"/>
            <a:ext cx="2743842" cy="5383177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930719" y="-373209"/>
            <a:ext cx="714563" cy="1401909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75285" y="469069"/>
            <a:ext cx="12571818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6756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EXPLORATION</a:t>
            </a:r>
          </a:p>
          <a:p>
            <a:pPr marL="0" lvl="0" indent="0" algn="l">
              <a:lnSpc>
                <a:spcPts val="8107"/>
              </a:lnSpc>
              <a:spcBef>
                <a:spcPct val="0"/>
              </a:spcBef>
            </a:pPr>
            <a:endParaRPr lang="en-US" sz="6756" b="1" spc="243" dirty="0">
              <a:solidFill>
                <a:srgbClr val="2A2E3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AFA673-DE13-4CC8-9CEF-AB4C2EA12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79" y="2032113"/>
            <a:ext cx="13569521" cy="76071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19606">
            <a:off x="17487498" y="-1001208"/>
            <a:ext cx="3889773" cy="12559257"/>
          </a:xfrm>
          <a:custGeom>
            <a:avLst/>
            <a:gdLst/>
            <a:ahLst/>
            <a:cxnLst/>
            <a:rect l="l" t="t" r="r" b="b"/>
            <a:pathLst>
              <a:path w="3889773" h="12559257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2768" y="5278420"/>
            <a:ext cx="2945028" cy="5777885"/>
            <a:chOff x="0" y="0"/>
            <a:chExt cx="406400" cy="797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15142" y="-634385"/>
            <a:ext cx="2743842" cy="5383177"/>
            <a:chOff x="0" y="0"/>
            <a:chExt cx="406400" cy="79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930719" y="-373209"/>
            <a:ext cx="714563" cy="1401909"/>
            <a:chOff x="0" y="0"/>
            <a:chExt cx="406400" cy="797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797321"/>
            </a:xfrm>
            <a:custGeom>
              <a:avLst/>
              <a:gdLst/>
              <a:ahLst/>
              <a:cxnLst/>
              <a:rect l="l" t="t" r="r" b="b"/>
              <a:pathLst>
                <a:path w="406400" h="797321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23519" y="220516"/>
            <a:ext cx="12571818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6756" b="1" spc="243" dirty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PREPROCESSING</a:t>
            </a:r>
          </a:p>
          <a:p>
            <a:pPr marL="0" lvl="0" indent="0" algn="ctr">
              <a:lnSpc>
                <a:spcPts val="8107"/>
              </a:lnSpc>
              <a:spcBef>
                <a:spcPct val="0"/>
              </a:spcBef>
            </a:pPr>
            <a:endParaRPr lang="en-US" sz="6756" b="1" spc="243" dirty="0">
              <a:solidFill>
                <a:srgbClr val="2A2E3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0C8CE-4197-4A85-BA1D-340541689EAE}"/>
              </a:ext>
            </a:extLst>
          </p:cNvPr>
          <p:cNvSpPr txBox="1"/>
          <p:nvPr/>
        </p:nvSpPr>
        <p:spPr>
          <a:xfrm flipH="1">
            <a:off x="1457448" y="1253978"/>
            <a:ext cx="16163718" cy="853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The best option for the skewed distributions was the </a:t>
            </a:r>
            <a:r>
              <a:rPr lang="en-US" sz="4000" dirty="0" err="1"/>
              <a:t>RobustScaler</a:t>
            </a:r>
            <a:r>
              <a:rPr lang="en-US" sz="4000" dirty="0"/>
              <a:t>.</a:t>
            </a:r>
          </a:p>
          <a:p>
            <a:pPr marL="571500" indent="-5715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The application of </a:t>
            </a:r>
            <a:r>
              <a:rPr lang="en-US" sz="4000" dirty="0" err="1"/>
              <a:t>LabelEncoder</a:t>
            </a:r>
            <a:r>
              <a:rPr lang="en-US" sz="4000" dirty="0"/>
              <a:t> was to change the categorical variables to numerical form to aid with the functioning of the machine learning model</a:t>
            </a:r>
          </a:p>
          <a:p>
            <a:pPr marL="571500" indent="-5715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Test data used was 20%, reserving the remaining 80% for training of the model</a:t>
            </a:r>
          </a:p>
          <a:p>
            <a:pPr marL="571500" indent="-5715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Selected Features: Contract, Tech Support, </a:t>
            </a:r>
            <a:r>
              <a:rPr lang="en-US" sz="4000" dirty="0" err="1"/>
              <a:t>PaymentMethod</a:t>
            </a:r>
            <a:r>
              <a:rPr lang="en-US" sz="4000" dirty="0"/>
              <a:t>, </a:t>
            </a:r>
            <a:r>
              <a:rPr lang="en-US" sz="4000" dirty="0" err="1"/>
              <a:t>SeniorCitizen</a:t>
            </a:r>
            <a:r>
              <a:rPr lang="en-US" sz="4000" dirty="0"/>
              <a:t>, </a:t>
            </a:r>
            <a:r>
              <a:rPr lang="en-US" sz="4000" dirty="0" err="1"/>
              <a:t>InternetService</a:t>
            </a:r>
            <a:r>
              <a:rPr lang="en-US" sz="4000" dirty="0"/>
              <a:t> and </a:t>
            </a:r>
            <a:r>
              <a:rPr lang="en-US" sz="4000" dirty="0" err="1"/>
              <a:t>TotalCharges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7833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599</Words>
  <Application>Microsoft Office PowerPoint</Application>
  <PresentationFormat>Custom</PresentationFormat>
  <Paragraphs>120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Calibri</vt:lpstr>
      <vt:lpstr>Arimo</vt:lpstr>
      <vt:lpstr>Amasis MT Pro</vt:lpstr>
      <vt:lpstr>Wingdings</vt:lpstr>
      <vt:lpstr>Arial</vt:lpstr>
      <vt:lpstr>Agency FB</vt:lpstr>
      <vt:lpstr>Montserrat Classic</vt:lpstr>
      <vt:lpstr>Montserrat Classic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TELCOM CHURN PREDICTION</dc:title>
  <dc:creator>Adelaide_Odametey</dc:creator>
  <cp:lastModifiedBy>Jeffrey Siaw</cp:lastModifiedBy>
  <cp:revision>42</cp:revision>
  <dcterms:created xsi:type="dcterms:W3CDTF">2006-08-16T00:00:00Z</dcterms:created>
  <dcterms:modified xsi:type="dcterms:W3CDTF">2024-11-16T07:38:24Z</dcterms:modified>
  <dc:identifier>DAGWYyHOACI</dc:identifier>
</cp:coreProperties>
</file>